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4" r:id="rId4"/>
    <p:sldId id="273" r:id="rId5"/>
    <p:sldId id="263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62" r:id="rId3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776" autoAdjust="0"/>
  </p:normalViewPr>
  <p:slideViewPr>
    <p:cSldViewPr snapToGrid="0">
      <p:cViewPr varScale="1">
        <p:scale>
          <a:sx n="61" d="100"/>
          <a:sy n="61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 smtClean="0"/>
              <a:t>NETWORKING</a:t>
            </a:r>
            <a:br>
              <a:rPr lang="es-ES" dirty="0" smtClean="0"/>
            </a:br>
            <a:r>
              <a:rPr lang="es-ES" dirty="0" smtClean="0"/>
              <a:t>4 Marzo 2021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</a:t>
            </a:r>
            <a:r>
              <a:rPr lang="en-US" dirty="0" err="1" smtClean="0"/>
              <a:t>Osi</a:t>
            </a:r>
            <a:r>
              <a:rPr lang="en-US" dirty="0" smtClean="0"/>
              <a:t>. </a:t>
            </a:r>
            <a:r>
              <a:rPr lang="en-US" dirty="0" err="1" smtClean="0"/>
              <a:t>Encapsulamiento</a:t>
            </a:r>
            <a:r>
              <a:rPr lang="en-US" dirty="0" smtClean="0"/>
              <a:t> (</a:t>
            </a:r>
            <a:r>
              <a:rPr lang="en-US" dirty="0" err="1" smtClean="0"/>
              <a:t>Modelo</a:t>
            </a:r>
            <a:r>
              <a:rPr lang="en-US" dirty="0" smtClean="0"/>
              <a:t> TCP)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161" y="1467302"/>
            <a:ext cx="6458550" cy="444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7. </a:t>
            </a:r>
            <a:r>
              <a:rPr lang="en-US" dirty="0" err="1" smtClean="0"/>
              <a:t>Aplicacion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894945" y="4017523"/>
            <a:ext cx="7450951" cy="1684617"/>
          </a:xfrm>
        </p:spPr>
        <p:txBody>
          <a:bodyPr>
            <a:normAutofit lnSpcReduction="10000"/>
          </a:bodyPr>
          <a:lstStyle/>
          <a:p>
            <a:r>
              <a:rPr lang="en-US" sz="1800" dirty="0" err="1" smtClean="0"/>
              <a:t>Nivel</a:t>
            </a:r>
            <a:r>
              <a:rPr lang="en-US" sz="1800" dirty="0" smtClean="0"/>
              <a:t> 7 </a:t>
            </a:r>
            <a:r>
              <a:rPr lang="en-US" sz="1800" dirty="0" err="1" smtClean="0"/>
              <a:t>corresponde</a:t>
            </a:r>
            <a:r>
              <a:rPr lang="en-US" sz="1800" dirty="0" smtClean="0"/>
              <a:t> a </a:t>
            </a:r>
            <a:r>
              <a:rPr lang="en-US" sz="1800" dirty="0" err="1" smtClean="0"/>
              <a:t>aplicaciones</a:t>
            </a:r>
            <a:r>
              <a:rPr lang="en-US" sz="1800" dirty="0" smtClean="0"/>
              <a:t> de Red </a:t>
            </a:r>
            <a:r>
              <a:rPr lang="en-US" sz="1800" dirty="0" err="1" smtClean="0"/>
              <a:t>como</a:t>
            </a:r>
            <a:r>
              <a:rPr lang="en-US" sz="1800" dirty="0" smtClean="0"/>
              <a:t> </a:t>
            </a:r>
            <a:r>
              <a:rPr lang="en-US" sz="1800" dirty="0" err="1" smtClean="0"/>
              <a:t>por</a:t>
            </a:r>
            <a:r>
              <a:rPr lang="en-US" sz="1800" dirty="0" smtClean="0"/>
              <a:t> </a:t>
            </a:r>
            <a:r>
              <a:rPr lang="en-US" sz="1800" dirty="0" err="1" smtClean="0"/>
              <a:t>ejemplo</a:t>
            </a:r>
            <a:r>
              <a:rPr lang="en-US" sz="1800" dirty="0" smtClean="0"/>
              <a:t>:</a:t>
            </a:r>
          </a:p>
          <a:p>
            <a:endParaRPr lang="en-US" sz="1800" dirty="0" smtClean="0"/>
          </a:p>
          <a:p>
            <a:pPr marL="342900" lvl="8" indent="-342900">
              <a:buFont typeface="+mj-lt"/>
              <a:buAutoNum type="arabicPeriod"/>
            </a:pPr>
            <a:r>
              <a:rPr lang="en-US" sz="1800" dirty="0" smtClean="0"/>
              <a:t>E-mail </a:t>
            </a:r>
          </a:p>
          <a:p>
            <a:pPr marL="342900" lvl="8" indent="-342900">
              <a:buFont typeface="+mj-lt"/>
              <a:buAutoNum type="arabicPeriod"/>
            </a:pPr>
            <a:r>
              <a:rPr lang="en-US" sz="1800" dirty="0" smtClean="0"/>
              <a:t>Hypertext Transfer Protocol: HTTP</a:t>
            </a:r>
          </a:p>
          <a:p>
            <a:pPr marL="342900" lvl="8" indent="-342900">
              <a:buFont typeface="+mj-lt"/>
              <a:buAutoNum type="arabicPeriod"/>
            </a:pPr>
            <a:r>
              <a:rPr lang="en-US" sz="1800" dirty="0" smtClean="0"/>
              <a:t>File Transfer Protocol: FTP</a:t>
            </a:r>
          </a:p>
          <a:p>
            <a:pPr marL="342900" lvl="8" indent="-342900">
              <a:buFont typeface="+mj-lt"/>
              <a:buAutoNum type="arabicPeriod"/>
            </a:pPr>
            <a:r>
              <a:rPr lang="en-US" sz="1800" dirty="0" smtClean="0"/>
              <a:t>Network File System; NFS</a:t>
            </a:r>
            <a:endParaRPr lang="en-US" sz="18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1588" y="1677413"/>
            <a:ext cx="66008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6. </a:t>
            </a:r>
            <a:r>
              <a:rPr lang="en-US" dirty="0" err="1" smtClean="0"/>
              <a:t>Presentación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982494" y="4669277"/>
            <a:ext cx="7470406" cy="1898625"/>
          </a:xfrm>
        </p:spPr>
        <p:txBody>
          <a:bodyPr/>
          <a:lstStyle/>
          <a:p>
            <a:r>
              <a:rPr lang="en-US" dirty="0" smtClean="0"/>
              <a:t>En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r>
              <a:rPr lang="en-US" dirty="0" smtClean="0"/>
              <a:t> se </a:t>
            </a:r>
            <a:r>
              <a:rPr lang="en-US" dirty="0" err="1" smtClean="0"/>
              <a:t>encuentran</a:t>
            </a:r>
            <a:r>
              <a:rPr lang="en-US" dirty="0" smtClean="0"/>
              <a:t> los </a:t>
            </a:r>
            <a:r>
              <a:rPr lang="en-US" dirty="0" err="1" smtClean="0"/>
              <a:t>modelos</a:t>
            </a:r>
            <a:r>
              <a:rPr lang="en-US" dirty="0" smtClean="0"/>
              <a:t> de </a:t>
            </a:r>
            <a:r>
              <a:rPr lang="en-US" dirty="0" err="1" smtClean="0"/>
              <a:t>datos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</a:t>
            </a:r>
            <a:r>
              <a:rPr lang="en-US" dirty="0" err="1" smtClean="0"/>
              <a:t>usan</a:t>
            </a:r>
            <a:r>
              <a:rPr lang="en-US" dirty="0" smtClean="0"/>
              <a:t> en la </a:t>
            </a:r>
            <a:r>
              <a:rPr lang="en-US" dirty="0" err="1" smtClean="0"/>
              <a:t>transmisión</a:t>
            </a:r>
            <a:r>
              <a:rPr lang="en-US" dirty="0" smtClean="0"/>
              <a:t> de la </a:t>
            </a:r>
            <a:r>
              <a:rPr lang="en-US" dirty="0" err="1" smtClean="0"/>
              <a:t>información</a:t>
            </a:r>
            <a:r>
              <a:rPr lang="en-US" dirty="0" smtClean="0"/>
              <a:t> y los </a:t>
            </a:r>
            <a:r>
              <a:rPr lang="en-US" dirty="0" err="1" smtClean="0"/>
              <a:t>modelos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ejemplo</a:t>
            </a:r>
            <a:r>
              <a:rPr lang="en-US" dirty="0" smtClean="0"/>
              <a:t> de </a:t>
            </a:r>
            <a:r>
              <a:rPr lang="en-US" dirty="0" err="1" smtClean="0"/>
              <a:t>encriptación</a:t>
            </a:r>
            <a:r>
              <a:rPr lang="en-US" dirty="0" smtClean="0"/>
              <a:t> de red.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4526" y="1445976"/>
            <a:ext cx="637222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5. </a:t>
            </a:r>
            <a:r>
              <a:rPr lang="en-US" dirty="0" err="1" smtClean="0"/>
              <a:t>Sesion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836578" y="4883285"/>
            <a:ext cx="7616321" cy="1597068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Los </a:t>
            </a:r>
            <a:r>
              <a:rPr lang="en-US" dirty="0" err="1" smtClean="0"/>
              <a:t>procesos</a:t>
            </a:r>
            <a:r>
              <a:rPr lang="en-US" dirty="0" smtClean="0"/>
              <a:t> de </a:t>
            </a:r>
            <a:r>
              <a:rPr lang="en-US" dirty="0" err="1" smtClean="0"/>
              <a:t>autenticación</a:t>
            </a:r>
            <a:r>
              <a:rPr lang="en-US" dirty="0" smtClean="0"/>
              <a:t> de </a:t>
            </a:r>
            <a:r>
              <a:rPr lang="en-US" dirty="0" err="1" smtClean="0"/>
              <a:t>usuarios</a:t>
            </a:r>
            <a:r>
              <a:rPr lang="en-US" dirty="0" smtClean="0"/>
              <a:t> y de red se </a:t>
            </a:r>
            <a:r>
              <a:rPr lang="en-US" dirty="0" err="1" smtClean="0"/>
              <a:t>establecen</a:t>
            </a:r>
            <a:r>
              <a:rPr lang="en-US" dirty="0" smtClean="0"/>
              <a:t> e </a:t>
            </a:r>
            <a:r>
              <a:rPr lang="en-US" dirty="0" err="1" smtClean="0"/>
              <a:t>implementan</a:t>
            </a:r>
            <a:r>
              <a:rPr lang="en-US" dirty="0" smtClean="0"/>
              <a:t> en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nivel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1878" y="1725850"/>
            <a:ext cx="627697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4. </a:t>
            </a:r>
            <a:r>
              <a:rPr lang="en-US" dirty="0" err="1" smtClean="0"/>
              <a:t>Transporte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817124" y="3822970"/>
            <a:ext cx="7528772" cy="203481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Se </a:t>
            </a:r>
            <a:r>
              <a:rPr lang="en-US" sz="2000" dirty="0" err="1" smtClean="0"/>
              <a:t>encarga</a:t>
            </a:r>
            <a:r>
              <a:rPr lang="en-US" sz="2000" dirty="0" smtClean="0"/>
              <a:t> de “</a:t>
            </a:r>
            <a:r>
              <a:rPr lang="en-US" sz="2000" dirty="0" err="1" smtClean="0"/>
              <a:t>manejar</a:t>
            </a:r>
            <a:r>
              <a:rPr lang="en-US" sz="2000" dirty="0" smtClean="0"/>
              <a:t>” el </a:t>
            </a:r>
            <a:r>
              <a:rPr lang="en-US" sz="2000" dirty="0" err="1" smtClean="0"/>
              <a:t>transporte</a:t>
            </a:r>
            <a:r>
              <a:rPr lang="en-US" sz="2000" dirty="0" smtClean="0"/>
              <a:t> de </a:t>
            </a:r>
            <a:r>
              <a:rPr lang="en-US" sz="2000" dirty="0" err="1" smtClean="0"/>
              <a:t>datos</a:t>
            </a:r>
            <a:r>
              <a:rPr lang="en-US" sz="2000" dirty="0" smtClean="0"/>
              <a:t> entre los dos HOSTS </a:t>
            </a:r>
            <a:r>
              <a:rPr lang="en-US" sz="2000" dirty="0" err="1" smtClean="0"/>
              <a:t>involucrados</a:t>
            </a:r>
            <a:r>
              <a:rPr lang="en-US" sz="2000" dirty="0" smtClean="0"/>
              <a:t> en la </a:t>
            </a:r>
            <a:r>
              <a:rPr lang="en-US" sz="2000" dirty="0" err="1" smtClean="0"/>
              <a:t>comunicación</a:t>
            </a:r>
            <a:r>
              <a:rPr lang="en-US" sz="2000" dirty="0" smtClean="0"/>
              <a:t> en la </a:t>
            </a:r>
            <a:r>
              <a:rPr lang="en-US" sz="2000" dirty="0" err="1" smtClean="0"/>
              <a:t>misma</a:t>
            </a:r>
            <a:r>
              <a:rPr lang="en-US" sz="2000" dirty="0" smtClean="0"/>
              <a:t> red</a:t>
            </a:r>
          </a:p>
          <a:p>
            <a:endParaRPr lang="en-US" sz="2000" dirty="0" smtClean="0"/>
          </a:p>
          <a:p>
            <a:r>
              <a:rPr lang="en-US" sz="2000" dirty="0" smtClean="0"/>
              <a:t>El </a:t>
            </a:r>
            <a:r>
              <a:rPr lang="en-US" sz="2000" dirty="0" err="1" smtClean="0"/>
              <a:t>nivel</a:t>
            </a:r>
            <a:r>
              <a:rPr lang="en-US" sz="2000" dirty="0" smtClean="0"/>
              <a:t> de </a:t>
            </a:r>
            <a:r>
              <a:rPr lang="en-US" sz="2000" dirty="0" err="1" smtClean="0"/>
              <a:t>transporte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critico</a:t>
            </a:r>
            <a:r>
              <a:rPr lang="en-US" sz="2000" dirty="0" smtClean="0"/>
              <a:t> en el </a:t>
            </a:r>
            <a:r>
              <a:rPr lang="en-US" sz="2000" dirty="0" err="1" smtClean="0"/>
              <a:t>modelo</a:t>
            </a:r>
            <a:r>
              <a:rPr lang="en-US" sz="2000" dirty="0" smtClean="0"/>
              <a:t> TCP</a:t>
            </a:r>
          </a:p>
          <a:p>
            <a:endParaRPr lang="en-US" sz="2000" dirty="0" smtClean="0"/>
          </a:p>
          <a:p>
            <a:r>
              <a:rPr lang="en-US" sz="2000" dirty="0" smtClean="0"/>
              <a:t>Se </a:t>
            </a:r>
            <a:r>
              <a:rPr lang="en-US" sz="2000" dirty="0" err="1" smtClean="0"/>
              <a:t>encarga</a:t>
            </a:r>
            <a:r>
              <a:rPr lang="en-US" sz="2000" dirty="0" smtClean="0"/>
              <a:t> de la RECONSTRUCCION del </a:t>
            </a:r>
            <a:r>
              <a:rPr lang="en-US" sz="2000" dirty="0" err="1" smtClean="0"/>
              <a:t>mensaje</a:t>
            </a:r>
            <a:endParaRPr lang="en-US" sz="2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5014" y="1680150"/>
            <a:ext cx="623887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3. </a:t>
            </a:r>
            <a:r>
              <a:rPr lang="en-US" dirty="0" err="1" smtClean="0"/>
              <a:t>Nivel</a:t>
            </a:r>
            <a:r>
              <a:rPr lang="en-US" dirty="0" smtClean="0"/>
              <a:t> de RED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710119" y="5077838"/>
            <a:ext cx="7742781" cy="156788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000" dirty="0" smtClean="0"/>
              <a:t>Los “</a:t>
            </a:r>
            <a:r>
              <a:rPr lang="en-US" sz="2000" dirty="0" err="1" smtClean="0"/>
              <a:t>paquetes</a:t>
            </a:r>
            <a:r>
              <a:rPr lang="en-US" sz="2000" dirty="0" smtClean="0"/>
              <a:t> de </a:t>
            </a:r>
            <a:r>
              <a:rPr lang="en-US" sz="2000" dirty="0" err="1" smtClean="0"/>
              <a:t>datos</a:t>
            </a:r>
            <a:r>
              <a:rPr lang="en-US" sz="2000" dirty="0" smtClean="0"/>
              <a:t>” se </a:t>
            </a:r>
            <a:r>
              <a:rPr lang="en-US" sz="2000" dirty="0" err="1" smtClean="0"/>
              <a:t>enrutan</a:t>
            </a:r>
            <a:r>
              <a:rPr lang="en-US" sz="2000" dirty="0" smtClean="0"/>
              <a:t> en la red a </a:t>
            </a:r>
            <a:r>
              <a:rPr lang="en-US" sz="2000" dirty="0" err="1" smtClean="0"/>
              <a:t>este</a:t>
            </a:r>
            <a:r>
              <a:rPr lang="en-US" sz="2000" dirty="0" smtClean="0"/>
              <a:t> </a:t>
            </a:r>
            <a:r>
              <a:rPr lang="en-US" sz="2000" dirty="0" err="1" smtClean="0"/>
              <a:t>nivel</a:t>
            </a:r>
            <a:r>
              <a:rPr lang="en-US" sz="2000" dirty="0" smtClean="0"/>
              <a:t>. 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Los ROUTERS </a:t>
            </a:r>
            <a:r>
              <a:rPr lang="en-US" sz="2000" dirty="0" err="1" smtClean="0"/>
              <a:t>actuan</a:t>
            </a:r>
            <a:r>
              <a:rPr lang="en-US" sz="2000" dirty="0" smtClean="0"/>
              <a:t> </a:t>
            </a:r>
            <a:r>
              <a:rPr lang="en-US" sz="2000" dirty="0" err="1" smtClean="0"/>
              <a:t>siempre</a:t>
            </a:r>
            <a:r>
              <a:rPr lang="en-US" sz="2000" dirty="0" smtClean="0"/>
              <a:t> a </a:t>
            </a:r>
            <a:r>
              <a:rPr lang="en-US" sz="2000" dirty="0" err="1" smtClean="0"/>
              <a:t>nivel</a:t>
            </a:r>
            <a:r>
              <a:rPr lang="en-US" sz="2000" dirty="0" smtClean="0"/>
              <a:t> 3 o de RED</a:t>
            </a:r>
          </a:p>
          <a:p>
            <a:pPr>
              <a:buNone/>
            </a:pPr>
            <a:endParaRPr lang="en-US" sz="2000" dirty="0" smtClean="0"/>
          </a:p>
          <a:p>
            <a:pPr>
              <a:buNone/>
            </a:pPr>
            <a:r>
              <a:rPr lang="en-US" sz="2000" b="1" dirty="0" smtClean="0"/>
              <a:t>IP </a:t>
            </a:r>
            <a:r>
              <a:rPr lang="en-US" sz="2000" b="1" dirty="0" err="1" smtClean="0"/>
              <a:t>es</a:t>
            </a:r>
            <a:r>
              <a:rPr lang="en-US" sz="2000" b="1" dirty="0" smtClean="0"/>
              <a:t> un </a:t>
            </a:r>
            <a:r>
              <a:rPr lang="en-US" sz="2000" b="1" dirty="0" err="1" smtClean="0"/>
              <a:t>protocolo</a:t>
            </a:r>
            <a:r>
              <a:rPr lang="en-US" sz="2000" b="1" dirty="0" smtClean="0"/>
              <a:t> de </a:t>
            </a:r>
            <a:r>
              <a:rPr lang="en-US" sz="2000" b="1" dirty="0" err="1" smtClean="0"/>
              <a:t>nivel</a:t>
            </a:r>
            <a:r>
              <a:rPr lang="en-US" sz="2000" b="1" dirty="0" smtClean="0"/>
              <a:t> 3</a:t>
            </a:r>
            <a:endParaRPr lang="en-US" sz="2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9072" y="1259024"/>
            <a:ext cx="5842575" cy="375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2. </a:t>
            </a:r>
            <a:r>
              <a:rPr lang="en-US" dirty="0" err="1" smtClean="0"/>
              <a:t>Nivel</a:t>
            </a:r>
            <a:r>
              <a:rPr lang="en-US" dirty="0" smtClean="0"/>
              <a:t> de Enlace (Data link)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875489" y="4980562"/>
            <a:ext cx="7577411" cy="1587340"/>
          </a:xfrm>
        </p:spPr>
        <p:txBody>
          <a:bodyPr/>
          <a:lstStyle/>
          <a:p>
            <a:r>
              <a:rPr lang="en-US" dirty="0" smtClean="0"/>
              <a:t>Los Bridges (y  Switches) </a:t>
            </a:r>
            <a:r>
              <a:rPr lang="en-US" dirty="0" err="1" smtClean="0"/>
              <a:t>actuan</a:t>
            </a:r>
            <a:r>
              <a:rPr lang="en-US" dirty="0" smtClean="0"/>
              <a:t> a </a:t>
            </a:r>
            <a:r>
              <a:rPr lang="en-US" dirty="0" err="1" smtClean="0"/>
              <a:t>nivel</a:t>
            </a:r>
            <a:r>
              <a:rPr lang="en-US" dirty="0" smtClean="0"/>
              <a:t> 2</a:t>
            </a:r>
          </a:p>
          <a:p>
            <a:r>
              <a:rPr lang="en-US" dirty="0" smtClean="0"/>
              <a:t>El </a:t>
            </a:r>
            <a:r>
              <a:rPr lang="en-US" dirty="0" err="1" smtClean="0"/>
              <a:t>nivel</a:t>
            </a:r>
            <a:r>
              <a:rPr lang="en-US" dirty="0" smtClean="0"/>
              <a:t> 2 </a:t>
            </a:r>
            <a:r>
              <a:rPr lang="en-US" dirty="0" err="1" smtClean="0"/>
              <a:t>incluye</a:t>
            </a:r>
            <a:r>
              <a:rPr lang="en-US" dirty="0" smtClean="0"/>
              <a:t> el LLC y la </a:t>
            </a:r>
            <a:r>
              <a:rPr lang="en-US" dirty="0" err="1" smtClean="0"/>
              <a:t>capa</a:t>
            </a:r>
            <a:r>
              <a:rPr lang="en-US" dirty="0" smtClean="0"/>
              <a:t> MAC de Ethernet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57338" y="2619375"/>
            <a:ext cx="60293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0739" y="1567471"/>
            <a:ext cx="601980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1. </a:t>
            </a:r>
            <a:r>
              <a:rPr lang="en-US" dirty="0" err="1" smtClean="0"/>
              <a:t>Nivel</a:t>
            </a:r>
            <a:r>
              <a:rPr lang="en-US" dirty="0" smtClean="0"/>
              <a:t> </a:t>
            </a:r>
            <a:r>
              <a:rPr lang="en-US" dirty="0" err="1" smtClean="0"/>
              <a:t>Fisico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719847" y="1741252"/>
            <a:ext cx="7869240" cy="3579778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 smtClean="0"/>
              <a:t>Hubs y </a:t>
            </a:r>
            <a:r>
              <a:rPr lang="en-US" sz="1800" dirty="0" err="1" smtClean="0"/>
              <a:t>Repetidores</a:t>
            </a:r>
            <a:r>
              <a:rPr lang="en-US" sz="1800" dirty="0" smtClean="0"/>
              <a:t> </a:t>
            </a:r>
            <a:r>
              <a:rPr lang="en-US" sz="1800" dirty="0" err="1" smtClean="0"/>
              <a:t>actuan</a:t>
            </a:r>
            <a:r>
              <a:rPr lang="en-US" sz="1800" dirty="0" smtClean="0"/>
              <a:t> a </a:t>
            </a:r>
            <a:r>
              <a:rPr lang="en-US" sz="1800" dirty="0" err="1" smtClean="0"/>
              <a:t>nivel</a:t>
            </a:r>
            <a:r>
              <a:rPr lang="en-US" sz="1800" dirty="0" smtClean="0"/>
              <a:t> 1.</a:t>
            </a:r>
          </a:p>
          <a:p>
            <a:endParaRPr lang="en-US" sz="1800" dirty="0" smtClean="0"/>
          </a:p>
          <a:p>
            <a:r>
              <a:rPr lang="en-US" sz="1800" dirty="0" smtClean="0"/>
              <a:t>Se define el </a:t>
            </a:r>
            <a:r>
              <a:rPr lang="en-US" sz="1800" dirty="0" err="1" smtClean="0"/>
              <a:t>modelo</a:t>
            </a:r>
            <a:r>
              <a:rPr lang="en-US" sz="1800" dirty="0" smtClean="0"/>
              <a:t> de </a:t>
            </a:r>
            <a:r>
              <a:rPr lang="en-US" sz="1800" dirty="0" err="1" smtClean="0"/>
              <a:t>soporte</a:t>
            </a:r>
            <a:r>
              <a:rPr lang="en-US" sz="1800" dirty="0" smtClean="0"/>
              <a:t> a la </a:t>
            </a:r>
            <a:r>
              <a:rPr lang="en-US" sz="1800" dirty="0" err="1" smtClean="0"/>
              <a:t>señal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Optico</a:t>
            </a:r>
            <a:r>
              <a:rPr lang="en-US" sz="1800" dirty="0" smtClean="0"/>
              <a:t>, Radio, </a:t>
            </a:r>
            <a:r>
              <a:rPr lang="en-US" sz="1800" dirty="0" err="1" smtClean="0"/>
              <a:t>cableado</a:t>
            </a:r>
            <a:r>
              <a:rPr lang="en-US" sz="1800" dirty="0" smtClean="0"/>
              <a:t>, </a:t>
            </a:r>
          </a:p>
          <a:p>
            <a:endParaRPr lang="en-US" sz="1800" dirty="0" smtClean="0"/>
          </a:p>
          <a:p>
            <a:r>
              <a:rPr lang="en-US" sz="1800" dirty="0" err="1" smtClean="0"/>
              <a:t>Tipo</a:t>
            </a:r>
            <a:r>
              <a:rPr lang="en-US" sz="1800" dirty="0" smtClean="0"/>
              <a:t> de cable: UTP, STP, twisted pair, coaxial……</a:t>
            </a:r>
          </a:p>
          <a:p>
            <a:endParaRPr lang="en-US" sz="1800" dirty="0" smtClean="0"/>
          </a:p>
          <a:p>
            <a:r>
              <a:rPr lang="en-US" sz="1800" dirty="0" smtClean="0"/>
              <a:t>El </a:t>
            </a:r>
            <a:r>
              <a:rPr lang="en-US" sz="1800" dirty="0" err="1" smtClean="0"/>
              <a:t>nivel</a:t>
            </a:r>
            <a:r>
              <a:rPr lang="en-US" sz="1800" dirty="0" smtClean="0"/>
              <a:t> </a:t>
            </a:r>
            <a:r>
              <a:rPr lang="en-US" sz="1800" dirty="0" err="1" smtClean="0"/>
              <a:t>Fisico</a:t>
            </a:r>
            <a:r>
              <a:rPr lang="en-US" sz="1800" dirty="0" smtClean="0"/>
              <a:t> </a:t>
            </a:r>
            <a:r>
              <a:rPr lang="en-US" sz="1800" dirty="0" err="1" smtClean="0"/>
              <a:t>soporta</a:t>
            </a:r>
            <a:r>
              <a:rPr lang="en-US" sz="1800" dirty="0" smtClean="0"/>
              <a:t> la </a:t>
            </a:r>
            <a:r>
              <a:rPr lang="en-US" sz="1800" dirty="0" err="1" smtClean="0"/>
              <a:t>señal</a:t>
            </a:r>
            <a:r>
              <a:rPr lang="en-US" sz="1800" dirty="0" smtClean="0"/>
              <a:t> </a:t>
            </a:r>
            <a:r>
              <a:rPr lang="en-US" sz="1800" dirty="0" err="1" smtClean="0"/>
              <a:t>transmitida</a:t>
            </a:r>
            <a:r>
              <a:rPr lang="en-US" sz="1800" dirty="0" smtClean="0"/>
              <a:t> e </a:t>
            </a:r>
            <a:r>
              <a:rPr lang="en-US" sz="1800" dirty="0" err="1" smtClean="0"/>
              <a:t>incluye</a:t>
            </a:r>
            <a:r>
              <a:rPr lang="en-US" sz="1800" dirty="0" smtClean="0"/>
              <a:t> los </a:t>
            </a:r>
            <a:r>
              <a:rPr lang="en-US" sz="1800" dirty="0" err="1" smtClean="0"/>
              <a:t>modelos</a:t>
            </a:r>
            <a:r>
              <a:rPr lang="en-US" sz="1800" dirty="0" smtClean="0"/>
              <a:t> de </a:t>
            </a:r>
            <a:r>
              <a:rPr lang="en-US" sz="1800" dirty="0" err="1" smtClean="0"/>
              <a:t>modulación</a:t>
            </a:r>
            <a:r>
              <a:rPr lang="en-US" sz="1800" dirty="0" smtClean="0"/>
              <a:t> y </a:t>
            </a:r>
            <a:r>
              <a:rPr lang="en-US" sz="1800" dirty="0" err="1" smtClean="0"/>
              <a:t>demodulación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señal</a:t>
            </a:r>
            <a:r>
              <a:rPr lang="en-US" sz="1800" dirty="0" smtClean="0"/>
              <a:t>, </a:t>
            </a:r>
            <a:r>
              <a:rPr lang="en-US" sz="1800" dirty="0" err="1" smtClean="0"/>
              <a:t>modelos</a:t>
            </a:r>
            <a:r>
              <a:rPr lang="en-US" sz="1800" dirty="0" smtClean="0"/>
              <a:t> de </a:t>
            </a:r>
            <a:r>
              <a:rPr lang="en-US" sz="1800" dirty="0" err="1" smtClean="0"/>
              <a:t>digitalización</a:t>
            </a:r>
            <a:r>
              <a:rPr lang="en-US" sz="1800" dirty="0" smtClean="0"/>
              <a:t>, etc. </a:t>
            </a:r>
          </a:p>
          <a:p>
            <a:endParaRPr lang="en-US" sz="1800" dirty="0" smtClean="0"/>
          </a:p>
          <a:p>
            <a:r>
              <a:rPr lang="en-US" sz="1800" dirty="0" smtClean="0"/>
              <a:t>La </a:t>
            </a:r>
            <a:r>
              <a:rPr lang="en-US" sz="1800" dirty="0" err="1" smtClean="0"/>
              <a:t>capacidad</a:t>
            </a:r>
            <a:r>
              <a:rPr lang="en-US" sz="1800" dirty="0" smtClean="0"/>
              <a:t> del </a:t>
            </a:r>
            <a:r>
              <a:rPr lang="en-US" sz="1800" dirty="0" err="1" smtClean="0"/>
              <a:t>medio</a:t>
            </a:r>
            <a:r>
              <a:rPr lang="en-US" sz="1800" dirty="0" smtClean="0"/>
              <a:t> </a:t>
            </a:r>
            <a:r>
              <a:rPr lang="en-US" sz="1800" dirty="0" err="1" smtClean="0"/>
              <a:t>viene</a:t>
            </a:r>
            <a:r>
              <a:rPr lang="en-US" sz="1800" dirty="0" smtClean="0"/>
              <a:t> dada </a:t>
            </a:r>
            <a:r>
              <a:rPr lang="en-US" sz="1800" dirty="0" err="1" smtClean="0"/>
              <a:t>por</a:t>
            </a:r>
            <a:r>
              <a:rPr lang="en-US" sz="1800" dirty="0" smtClean="0"/>
              <a:t> la </a:t>
            </a:r>
            <a:r>
              <a:rPr lang="en-US" sz="1800" dirty="0" err="1" smtClean="0"/>
              <a:t>ley</a:t>
            </a:r>
            <a:r>
              <a:rPr lang="en-US" sz="1800" dirty="0" smtClean="0"/>
              <a:t> de Shannon</a:t>
            </a:r>
          </a:p>
          <a:p>
            <a:endParaRPr lang="en-US" sz="2000" dirty="0" smtClean="0"/>
          </a:p>
          <a:p>
            <a:pPr>
              <a:buNone/>
            </a:pPr>
            <a:r>
              <a:rPr lang="en-US" sz="2000" dirty="0" smtClean="0"/>
              <a:t> </a:t>
            </a:r>
          </a:p>
        </p:txBody>
      </p:sp>
      <p:sp>
        <p:nvSpPr>
          <p:cNvPr id="11266" name="AutoShape 2" descr="{\displaystyle S/N&lt;&lt;1}"/>
          <p:cNvSpPr>
            <a:spLocks noChangeAspect="1" noChangeArrowheads="1"/>
          </p:cNvSpPr>
          <p:nvPr/>
        </p:nvSpPr>
        <p:spPr bwMode="auto">
          <a:xfrm>
            <a:off x="1052513" y="-603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67" name="AutoShape 3" descr="{\displaystyle \ln(1+x)\approx x\quad {\text{para}}\quad x\ll 1}"/>
          <p:cNvSpPr>
            <a:spLocks noChangeAspect="1" noChangeArrowheads="1"/>
          </p:cNvSpPr>
          <p:nvPr/>
        </p:nvSpPr>
        <p:spPr bwMode="auto">
          <a:xfrm>
            <a:off x="3154363" y="-603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68" name="AutoShape 4" descr="{\displaystyle C=B\cdot \log _{2}{\biggl (}1+{\frac {S}{N}}{\biggl )}=B\cdot {\frac {\ln {\bigl (}1+{\frac {S}{N}}{\bigl )}}{\ln(2)}}\approx B\cdot {\frac {\frac {S}{N}}{\ln(2)}}=1.44\cdot B\cdot {S \over N}}"/>
          <p:cNvSpPr>
            <a:spLocks noChangeAspect="1" noChangeArrowheads="1"/>
          </p:cNvSpPr>
          <p:nvPr/>
        </p:nvSpPr>
        <p:spPr bwMode="auto">
          <a:xfrm>
            <a:off x="288925" y="22860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70" name="AutoShape 6" descr="{\displaystyle C=B\cdot \log _{2}{\biggl (}1+{\frac {S}{N}}{\biggl )}=B\cdot {\frac {\ln {\bigl (}1+{\frac {S}{N}}{\bigl )}}{\ln(2)}}\approx B\cdot {\frac {\frac {S}{N}}{\ln(2)}}=1.44\cdot B\cdot {S \over N}}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72" name="AutoShape 8" descr="{\displaystyle C=B\cdot \log _{2}{\biggl (}1+{\frac {S}{N}}{\biggl )}=B\cdot {\frac {\ln {\bigl (}1+{\frac {S}{N}}{\bigl )}}{\ln(2)}}\approx B\cdot {\frac {\frac {S}{N}}{\ln(2)}}=1.44\cdot B\cdot {S \over N}}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74" name="AutoShape 10" descr="El teorema de Shannon | Blog de Telefonía del CIFP Tartang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76" name="AutoShape 12" descr="El teorema de Shannon | Blog de Telefonía del CIFP Tartang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78" name="AutoShape 14" descr="El teorema de Shannon | Blog de Telefonía del CIFP Tartang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1280" name="Picture 16" descr="http://telefonia.blog.tartanga.eus/files/2012/05/formula-de-shannon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8188" y="4696500"/>
            <a:ext cx="4257675" cy="2038350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 b="1417"/>
          <a:stretch>
            <a:fillRect/>
          </a:stretch>
        </p:blipFill>
        <p:spPr bwMode="auto">
          <a:xfrm>
            <a:off x="5119959" y="556901"/>
            <a:ext cx="4024041" cy="2422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OSI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632298" y="1473313"/>
            <a:ext cx="7820602" cy="509458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Define </a:t>
            </a:r>
            <a:r>
              <a:rPr lang="en-US" sz="2000" dirty="0" err="1" smtClean="0"/>
              <a:t>niveles</a:t>
            </a:r>
            <a:r>
              <a:rPr lang="en-US" sz="2000" dirty="0" smtClean="0"/>
              <a:t> de </a:t>
            </a:r>
            <a:r>
              <a:rPr lang="en-US" sz="2000" dirty="0" err="1" smtClean="0"/>
              <a:t>proceso</a:t>
            </a:r>
            <a:r>
              <a:rPr lang="en-US" sz="2000" dirty="0" smtClean="0"/>
              <a:t> </a:t>
            </a:r>
            <a:r>
              <a:rPr lang="en-US" sz="2000" dirty="0" err="1" smtClean="0"/>
              <a:t>independientes</a:t>
            </a:r>
            <a:r>
              <a:rPr lang="en-US" sz="2000" dirty="0" smtClean="0"/>
              <a:t> con </a:t>
            </a:r>
            <a:r>
              <a:rPr lang="en-US" sz="2000" dirty="0" err="1" smtClean="0"/>
              <a:t>interacciones</a:t>
            </a:r>
            <a:r>
              <a:rPr lang="en-US" sz="2000" dirty="0" smtClean="0"/>
              <a:t> </a:t>
            </a:r>
            <a:r>
              <a:rPr lang="en-US" sz="2000" dirty="0" err="1" smtClean="0"/>
              <a:t>bien</a:t>
            </a:r>
            <a:r>
              <a:rPr lang="en-US" sz="2000" dirty="0" smtClean="0"/>
              <a:t> </a:t>
            </a:r>
            <a:r>
              <a:rPr lang="en-US" sz="2000" dirty="0" err="1" smtClean="0"/>
              <a:t>definidas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permiten</a:t>
            </a:r>
            <a:r>
              <a:rPr lang="en-US" sz="2000" dirty="0" smtClean="0"/>
              <a:t> </a:t>
            </a:r>
            <a:r>
              <a:rPr lang="en-US" sz="2000" dirty="0" err="1" smtClean="0"/>
              <a:t>aislar</a:t>
            </a:r>
            <a:r>
              <a:rPr lang="en-US" sz="2000" dirty="0" smtClean="0"/>
              <a:t>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modificaciones</a:t>
            </a:r>
            <a:r>
              <a:rPr lang="en-US" sz="2000" dirty="0" smtClean="0"/>
              <a:t> de un </a:t>
            </a:r>
            <a:r>
              <a:rPr lang="en-US" sz="2000" dirty="0" err="1" smtClean="0"/>
              <a:t>nivel</a:t>
            </a:r>
            <a:r>
              <a:rPr lang="en-US" sz="2000" dirty="0" smtClean="0"/>
              <a:t> </a:t>
            </a:r>
            <a:r>
              <a:rPr lang="en-US" sz="2000" dirty="0" err="1" smtClean="0"/>
              <a:t>frente</a:t>
            </a:r>
            <a:r>
              <a:rPr lang="en-US" sz="2000" dirty="0" smtClean="0"/>
              <a:t> a los </a:t>
            </a:r>
            <a:r>
              <a:rPr lang="en-US" sz="2000" dirty="0" err="1" smtClean="0"/>
              <a:t>adyacentes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El </a:t>
            </a:r>
            <a:r>
              <a:rPr lang="en-US" sz="2000" dirty="0" err="1" smtClean="0"/>
              <a:t>problema</a:t>
            </a:r>
            <a:r>
              <a:rPr lang="en-US" sz="2000" dirty="0" smtClean="0"/>
              <a:t> de la </a:t>
            </a:r>
            <a:r>
              <a:rPr lang="en-US" sz="2000" dirty="0" err="1" smtClean="0"/>
              <a:t>comunicacion</a:t>
            </a:r>
            <a:r>
              <a:rPr lang="en-US" sz="2000" dirty="0" smtClean="0"/>
              <a:t> se divide en </a:t>
            </a:r>
            <a:r>
              <a:rPr lang="en-US" sz="2000" dirty="0" err="1" smtClean="0"/>
              <a:t>problemas</a:t>
            </a:r>
            <a:r>
              <a:rPr lang="en-US" sz="2000" dirty="0" smtClean="0"/>
              <a:t> </a:t>
            </a:r>
            <a:r>
              <a:rPr lang="en-US" sz="2000" dirty="0" err="1" smtClean="0"/>
              <a:t>mejor</a:t>
            </a:r>
            <a:r>
              <a:rPr lang="en-US" sz="2000" dirty="0" smtClean="0"/>
              <a:t> </a:t>
            </a:r>
            <a:r>
              <a:rPr lang="en-US" sz="2000" dirty="0" err="1" smtClean="0"/>
              <a:t>acotados</a:t>
            </a:r>
            <a:r>
              <a:rPr lang="en-US" sz="2000" dirty="0" smtClean="0"/>
              <a:t>,</a:t>
            </a:r>
            <a:r>
              <a:rPr lang="en-US" sz="2000" dirty="0" smtClean="0"/>
              <a:t> </a:t>
            </a:r>
            <a:r>
              <a:rPr lang="en-US" sz="2000" dirty="0" err="1" smtClean="0"/>
              <a:t>mas</a:t>
            </a:r>
            <a:r>
              <a:rPr lang="en-US" sz="2000" dirty="0" smtClean="0"/>
              <a:t> </a:t>
            </a:r>
            <a:r>
              <a:rPr lang="en-US" sz="2000" dirty="0" err="1" smtClean="0"/>
              <a:t>pequeños</a:t>
            </a:r>
            <a:r>
              <a:rPr lang="en-US" sz="2000" dirty="0" smtClean="0"/>
              <a:t> y </a:t>
            </a:r>
            <a:r>
              <a:rPr lang="en-US" sz="2000" dirty="0" err="1" smtClean="0"/>
              <a:t>manejables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r>
              <a:rPr lang="en-US" sz="2000" dirty="0" err="1" smtClean="0"/>
              <a:t>Permite</a:t>
            </a:r>
            <a:r>
              <a:rPr lang="en-US" sz="2000" dirty="0" smtClean="0"/>
              <a:t> la </a:t>
            </a:r>
            <a:r>
              <a:rPr lang="en-US" sz="2000" dirty="0" err="1" smtClean="0"/>
              <a:t>especialización</a:t>
            </a:r>
            <a:r>
              <a:rPr lang="en-US" sz="2000" dirty="0" smtClean="0"/>
              <a:t> </a:t>
            </a:r>
            <a:r>
              <a:rPr lang="en-US" sz="2000" dirty="0" err="1" smtClean="0"/>
              <a:t>tecnologica</a:t>
            </a:r>
            <a:r>
              <a:rPr lang="en-US" sz="2000" dirty="0" smtClean="0"/>
              <a:t> en los </a:t>
            </a:r>
            <a:r>
              <a:rPr lang="en-US" sz="2000" dirty="0" err="1" smtClean="0"/>
              <a:t>diferentes</a:t>
            </a:r>
            <a:r>
              <a:rPr lang="en-US" sz="2000" dirty="0" smtClean="0"/>
              <a:t> </a:t>
            </a:r>
            <a:r>
              <a:rPr lang="en-US" sz="2000" dirty="0" err="1" smtClean="0"/>
              <a:t>niveles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 </a:t>
            </a:r>
            <a:r>
              <a:rPr lang="en-US" sz="2000" dirty="0" err="1" smtClean="0"/>
              <a:t>Esto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</a:t>
            </a:r>
            <a:r>
              <a:rPr lang="en-US" sz="2000" dirty="0" err="1" smtClean="0"/>
              <a:t>muy</a:t>
            </a:r>
            <a:r>
              <a:rPr lang="en-US" sz="2000" dirty="0" smtClean="0"/>
              <a:t> </a:t>
            </a:r>
            <a:r>
              <a:rPr lang="en-US" sz="2000" dirty="0" err="1" smtClean="0"/>
              <a:t>importante</a:t>
            </a:r>
            <a:r>
              <a:rPr lang="en-US" sz="2000" dirty="0" smtClean="0"/>
              <a:t> en el </a:t>
            </a:r>
            <a:r>
              <a:rPr lang="en-US" sz="2000" dirty="0" err="1" smtClean="0"/>
              <a:t>nivel</a:t>
            </a:r>
            <a:r>
              <a:rPr lang="en-US" sz="2000" dirty="0" smtClean="0"/>
              <a:t> </a:t>
            </a:r>
            <a:r>
              <a:rPr lang="en-US" sz="2000" dirty="0" err="1" smtClean="0"/>
              <a:t>fisico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sufre</a:t>
            </a:r>
            <a:r>
              <a:rPr lang="en-US" sz="2000" dirty="0" smtClean="0"/>
              <a:t> </a:t>
            </a:r>
            <a:r>
              <a:rPr lang="en-US" sz="2000" dirty="0" err="1" smtClean="0"/>
              <a:t>mejoras</a:t>
            </a:r>
            <a:r>
              <a:rPr lang="en-US" sz="2000" dirty="0" smtClean="0"/>
              <a:t> </a:t>
            </a:r>
            <a:r>
              <a:rPr lang="en-US" sz="2000" dirty="0" err="1" smtClean="0"/>
              <a:t>continuas</a:t>
            </a:r>
            <a:r>
              <a:rPr lang="en-US" sz="2000" dirty="0" smtClean="0"/>
              <a:t> </a:t>
            </a:r>
            <a:r>
              <a:rPr lang="en-US" sz="2000" dirty="0" smtClean="0"/>
              <a:t>(</a:t>
            </a:r>
            <a:r>
              <a:rPr lang="en-US" sz="2000" dirty="0" err="1" smtClean="0"/>
              <a:t>por</a:t>
            </a:r>
            <a:r>
              <a:rPr lang="en-US" sz="2000" dirty="0" smtClean="0"/>
              <a:t> </a:t>
            </a:r>
            <a:r>
              <a:rPr lang="en-US" sz="2000" dirty="0" err="1" smtClean="0"/>
              <a:t>ejemplo</a:t>
            </a:r>
            <a:r>
              <a:rPr lang="en-US" sz="2000" dirty="0" smtClean="0"/>
              <a:t>, la </a:t>
            </a:r>
            <a:r>
              <a:rPr lang="en-US" sz="2000" dirty="0" err="1" smtClean="0"/>
              <a:t>tecnologia</a:t>
            </a:r>
            <a:r>
              <a:rPr lang="en-US" sz="2000" dirty="0" smtClean="0"/>
              <a:t> 5G)</a:t>
            </a:r>
          </a:p>
          <a:p>
            <a:endParaRPr lang="en-US" sz="2000" dirty="0" smtClean="0"/>
          </a:p>
          <a:p>
            <a:r>
              <a:rPr lang="en-US" sz="2000" dirty="0" smtClean="0"/>
              <a:t>Como </a:t>
            </a:r>
            <a:r>
              <a:rPr lang="en-US" sz="2000" dirty="0" err="1" smtClean="0"/>
              <a:t>modelo</a:t>
            </a:r>
            <a:r>
              <a:rPr lang="en-US" sz="2000" dirty="0" smtClean="0"/>
              <a:t> de </a:t>
            </a:r>
            <a:r>
              <a:rPr lang="en-US" sz="2000" dirty="0" err="1" smtClean="0"/>
              <a:t>referencia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desarrollo</a:t>
            </a:r>
            <a:r>
              <a:rPr lang="en-US" sz="2000" dirty="0" smtClean="0"/>
              <a:t> de </a:t>
            </a:r>
            <a:r>
              <a:rPr lang="en-US" sz="2000" dirty="0" err="1" smtClean="0"/>
              <a:t>equipos</a:t>
            </a:r>
            <a:r>
              <a:rPr lang="en-US" sz="2000" dirty="0" smtClean="0"/>
              <a:t> de </a:t>
            </a:r>
            <a:r>
              <a:rPr lang="en-US" sz="2000" dirty="0" err="1" smtClean="0"/>
              <a:t>comunicaciones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sirvan</a:t>
            </a:r>
            <a:r>
              <a:rPr lang="en-US" sz="2000" dirty="0" smtClean="0"/>
              <a:t> de </a:t>
            </a:r>
            <a:r>
              <a:rPr lang="en-US" sz="2000" dirty="0" err="1" smtClean="0"/>
              <a:t>marco</a:t>
            </a:r>
            <a:r>
              <a:rPr lang="en-US" sz="2000" dirty="0" smtClean="0"/>
              <a:t> </a:t>
            </a:r>
            <a:r>
              <a:rPr lang="en-US" sz="2000" dirty="0" err="1" smtClean="0"/>
              <a:t>unico</a:t>
            </a:r>
            <a:r>
              <a:rPr lang="en-US" sz="2000" dirty="0" smtClean="0"/>
              <a:t> a los </a:t>
            </a:r>
            <a:r>
              <a:rPr lang="en-US" sz="2000" dirty="0" err="1" smtClean="0"/>
              <a:t>diversos</a:t>
            </a:r>
            <a:r>
              <a:rPr lang="en-US" sz="2000" dirty="0" smtClean="0"/>
              <a:t> </a:t>
            </a:r>
            <a:r>
              <a:rPr lang="en-US" sz="2000" dirty="0" err="1" smtClean="0"/>
              <a:t>fabricantes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Preguntas</a:t>
            </a:r>
            <a:r>
              <a:rPr lang="en-US" dirty="0" smtClean="0"/>
              <a:t>. Homework</a:t>
            </a:r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782" y="1251144"/>
            <a:ext cx="5148263" cy="5351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06"/>
          <p:cNvSpPr txBox="1">
            <a:spLocks noGrp="1"/>
          </p:cNvSpPr>
          <p:nvPr>
            <p:ph type="title"/>
          </p:nvPr>
        </p:nvSpPr>
        <p:spPr>
          <a:xfrm>
            <a:off x="691199" y="212268"/>
            <a:ext cx="7761600" cy="657901"/>
          </a:xfrm>
          <a:prstGeom prst="rect">
            <a:avLst/>
          </a:prstGeom>
        </p:spPr>
        <p:txBody>
          <a:bodyPr/>
          <a:lstStyle/>
          <a:p>
            <a:r>
              <a:rPr lang="es-ES" dirty="0" smtClean="0"/>
              <a:t>El Modelo OSI</a:t>
            </a: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799531" y="1754043"/>
            <a:ext cx="757074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r>
              <a:rPr lang="es-ES" dirty="0" smtClean="0"/>
              <a:t>REPASO. TEST</a:t>
            </a:r>
          </a:p>
          <a:p>
            <a:endParaRPr lang="es-ES" dirty="0" smtClean="0"/>
          </a:p>
          <a:p>
            <a:r>
              <a:rPr lang="es-ES" dirty="0" smtClean="0"/>
              <a:t>MODELO OSI</a:t>
            </a:r>
          </a:p>
          <a:p>
            <a:endParaRPr lang="es-ES" dirty="0" smtClean="0"/>
          </a:p>
          <a:p>
            <a:r>
              <a:rPr lang="es-ES" dirty="0" smtClean="0"/>
              <a:t>ELEMENTOS DEL MODELO OSI</a:t>
            </a:r>
          </a:p>
          <a:p>
            <a:endParaRPr lang="es-ES" dirty="0" smtClean="0"/>
          </a:p>
          <a:p>
            <a:r>
              <a:rPr lang="es-ES" dirty="0" smtClean="0"/>
              <a:t>INTERRELACION CON ETHERNET</a:t>
            </a:r>
          </a:p>
          <a:p>
            <a:endParaRPr lang="es-ES" dirty="0" smtClean="0"/>
          </a:p>
          <a:p>
            <a:r>
              <a:rPr lang="es-ES" dirty="0" smtClean="0"/>
              <a:t>TCP/IP y el MODELO OSI</a:t>
            </a:r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Preguntas</a:t>
            </a:r>
            <a:r>
              <a:rPr lang="en-US" dirty="0" smtClean="0"/>
              <a:t>. Homework</a:t>
            </a:r>
            <a:endParaRPr lang="en-US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6555" y="1130149"/>
            <a:ext cx="4601498" cy="5405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OSI y TCP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707" y="1449490"/>
            <a:ext cx="65722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70064" y="3655448"/>
            <a:ext cx="63055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Protocolos</a:t>
            </a:r>
            <a:r>
              <a:rPr lang="en-US" dirty="0" smtClean="0"/>
              <a:t> TCP/IP </a:t>
            </a:r>
            <a:r>
              <a:rPr lang="en-US" dirty="0" err="1" smtClean="0"/>
              <a:t>nivel</a:t>
            </a:r>
            <a:r>
              <a:rPr lang="en-US" dirty="0" smtClean="0"/>
              <a:t> 7</a:t>
            </a:r>
            <a:endParaRPr lang="en-US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5508" y="1594516"/>
            <a:ext cx="6210300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TCP/IP </a:t>
            </a:r>
            <a:r>
              <a:rPr lang="en-US" dirty="0" err="1" smtClean="0"/>
              <a:t>nivel</a:t>
            </a:r>
            <a:r>
              <a:rPr lang="en-US" dirty="0" smtClean="0"/>
              <a:t> 7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1091380" y="5978012"/>
            <a:ext cx="7332023" cy="688212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Algunas</a:t>
            </a:r>
            <a:r>
              <a:rPr lang="en-US" dirty="0" smtClean="0"/>
              <a:t> </a:t>
            </a:r>
            <a:r>
              <a:rPr lang="en-US" dirty="0" err="1" smtClean="0"/>
              <a:t>aplicaciones</a:t>
            </a:r>
            <a:r>
              <a:rPr lang="en-US" dirty="0" smtClean="0"/>
              <a:t> </a:t>
            </a:r>
            <a:r>
              <a:rPr lang="en-US" dirty="0" err="1" smtClean="0"/>
              <a:t>corresponden</a:t>
            </a:r>
            <a:r>
              <a:rPr lang="en-US" dirty="0" smtClean="0"/>
              <a:t> a </a:t>
            </a:r>
            <a:r>
              <a:rPr lang="en-US" dirty="0" err="1" smtClean="0"/>
              <a:t>mas</a:t>
            </a:r>
            <a:r>
              <a:rPr lang="en-US" dirty="0" smtClean="0"/>
              <a:t> de un </a:t>
            </a:r>
            <a:r>
              <a:rPr lang="en-US" dirty="0" err="1" smtClean="0"/>
              <a:t>nivel</a:t>
            </a:r>
            <a:r>
              <a:rPr lang="en-US" dirty="0" smtClean="0"/>
              <a:t> OSI</a:t>
            </a:r>
            <a:endParaRPr lang="en-US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5453" y="1278655"/>
            <a:ext cx="613410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Nivels</a:t>
            </a:r>
            <a:r>
              <a:rPr lang="en-US" dirty="0" smtClean="0"/>
              <a:t> 6 y 5 en TCP/IP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6. </a:t>
            </a:r>
            <a:r>
              <a:rPr lang="en-US" dirty="0" err="1" smtClean="0"/>
              <a:t>Presentacion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MIME: Multipurpose Internet Mail Extensions, </a:t>
            </a:r>
            <a:r>
              <a:rPr lang="en-US" dirty="0" err="1" smtClean="0"/>
              <a:t>usado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codificar</a:t>
            </a:r>
            <a:r>
              <a:rPr lang="en-US" dirty="0" smtClean="0"/>
              <a:t> </a:t>
            </a:r>
            <a:r>
              <a:rPr lang="en-US" dirty="0" err="1" smtClean="0"/>
              <a:t>información</a:t>
            </a:r>
            <a:r>
              <a:rPr lang="en-US" dirty="0" smtClean="0"/>
              <a:t> no de </a:t>
            </a:r>
            <a:r>
              <a:rPr lang="en-US" dirty="0" err="1" smtClean="0"/>
              <a:t>texto</a:t>
            </a:r>
            <a:r>
              <a:rPr lang="en-US" dirty="0" smtClean="0"/>
              <a:t> en </a:t>
            </a:r>
            <a:r>
              <a:rPr lang="en-US" dirty="0" err="1" smtClean="0"/>
              <a:t>mensajes</a:t>
            </a:r>
            <a:r>
              <a:rPr lang="en-US" dirty="0" smtClean="0"/>
              <a:t> de mail.</a:t>
            </a:r>
          </a:p>
          <a:p>
            <a:endParaRPr lang="en-US" dirty="0" smtClean="0"/>
          </a:p>
          <a:p>
            <a:r>
              <a:rPr lang="en-US" dirty="0" smtClean="0"/>
              <a:t>UNICODE: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convertir</a:t>
            </a:r>
            <a:r>
              <a:rPr lang="en-US" dirty="0" smtClean="0"/>
              <a:t> </a:t>
            </a:r>
            <a:r>
              <a:rPr lang="en-US" dirty="0" err="1" smtClean="0"/>
              <a:t>caracteres</a:t>
            </a:r>
            <a:r>
              <a:rPr lang="en-US" dirty="0" smtClean="0"/>
              <a:t> entre los </a:t>
            </a:r>
            <a:r>
              <a:rPr lang="en-US" dirty="0" err="1" smtClean="0"/>
              <a:t>conjuntos</a:t>
            </a:r>
            <a:r>
              <a:rPr lang="en-US" dirty="0" smtClean="0"/>
              <a:t> de </a:t>
            </a:r>
            <a:r>
              <a:rPr lang="en-US" dirty="0" err="1" smtClean="0"/>
              <a:t>caracteres</a:t>
            </a:r>
            <a:r>
              <a:rPr lang="en-US" dirty="0" smtClean="0"/>
              <a:t> del </a:t>
            </a:r>
            <a:r>
              <a:rPr lang="en-US" dirty="0" err="1" smtClean="0"/>
              <a:t>emisor</a:t>
            </a:r>
            <a:r>
              <a:rPr lang="en-US" dirty="0" smtClean="0"/>
              <a:t> y receptor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5. </a:t>
            </a:r>
            <a:r>
              <a:rPr lang="en-US" dirty="0" err="1" smtClean="0"/>
              <a:t>Sesion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TELNET. Para </a:t>
            </a:r>
            <a:r>
              <a:rPr lang="en-US" dirty="0" err="1" smtClean="0"/>
              <a:t>abrir</a:t>
            </a:r>
            <a:r>
              <a:rPr lang="en-US" dirty="0" smtClean="0"/>
              <a:t> </a:t>
            </a:r>
            <a:r>
              <a:rPr lang="en-US" dirty="0" err="1" smtClean="0"/>
              <a:t>sesiones</a:t>
            </a:r>
            <a:r>
              <a:rPr lang="en-US" dirty="0" smtClean="0"/>
              <a:t> en un </a:t>
            </a:r>
            <a:r>
              <a:rPr lang="en-US" dirty="0" err="1" smtClean="0"/>
              <a:t>ordenador</a:t>
            </a:r>
            <a:r>
              <a:rPr lang="en-US" dirty="0" smtClean="0"/>
              <a:t> en red</a:t>
            </a:r>
          </a:p>
          <a:p>
            <a:endParaRPr lang="en-US" dirty="0" smtClean="0"/>
          </a:p>
          <a:p>
            <a:r>
              <a:rPr lang="en-US" dirty="0" smtClean="0"/>
              <a:t>RPC: Remote Procedure Call Protocol</a:t>
            </a:r>
          </a:p>
          <a:p>
            <a:endParaRPr lang="en-US" dirty="0" smtClean="0"/>
          </a:p>
          <a:p>
            <a:r>
              <a:rPr lang="en-US" dirty="0" err="1" smtClean="0"/>
              <a:t>iSCSI</a:t>
            </a:r>
            <a:r>
              <a:rPr lang="en-US" dirty="0" smtClean="0"/>
              <a:t>: Internet Small Computer System. Para </a:t>
            </a:r>
            <a:r>
              <a:rPr lang="en-US" dirty="0" err="1" smtClean="0"/>
              <a:t>conectar</a:t>
            </a:r>
            <a:r>
              <a:rPr lang="en-US" dirty="0" smtClean="0"/>
              <a:t> discos en red.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61703" y="200576"/>
            <a:ext cx="7761600" cy="657901"/>
          </a:xfrm>
        </p:spPr>
        <p:txBody>
          <a:bodyPr/>
          <a:lstStyle/>
          <a:p>
            <a:r>
              <a:rPr lang="en-US" dirty="0" err="1" smtClean="0"/>
              <a:t>Transporte</a:t>
            </a:r>
            <a:r>
              <a:rPr lang="en-US" dirty="0" smtClean="0"/>
              <a:t>. </a:t>
            </a:r>
            <a:r>
              <a:rPr lang="en-US" dirty="0" err="1" smtClean="0"/>
              <a:t>Nivel</a:t>
            </a:r>
            <a:r>
              <a:rPr lang="en-US" dirty="0" smtClean="0"/>
              <a:t> 4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1022554" y="5717505"/>
            <a:ext cx="7204203" cy="929102"/>
          </a:xfrm>
        </p:spPr>
        <p:txBody>
          <a:bodyPr/>
          <a:lstStyle/>
          <a:p>
            <a:r>
              <a:rPr lang="en-US" b="1" dirty="0" smtClean="0"/>
              <a:t>El </a:t>
            </a:r>
            <a:r>
              <a:rPr lang="en-US" b="1" dirty="0" err="1" smtClean="0"/>
              <a:t>nivel</a:t>
            </a:r>
            <a:r>
              <a:rPr lang="en-US" b="1" dirty="0" smtClean="0"/>
              <a:t> de </a:t>
            </a:r>
            <a:r>
              <a:rPr lang="en-US" b="1" dirty="0" err="1" smtClean="0"/>
              <a:t>Transporte</a:t>
            </a:r>
            <a:r>
              <a:rPr lang="en-US" b="1" dirty="0" smtClean="0"/>
              <a:t> </a:t>
            </a:r>
            <a:r>
              <a:rPr lang="en-US" b="1" dirty="0" err="1" smtClean="0"/>
              <a:t>es</a:t>
            </a:r>
            <a:r>
              <a:rPr lang="en-US" b="1" dirty="0" smtClean="0"/>
              <a:t> el </a:t>
            </a:r>
            <a:r>
              <a:rPr lang="en-US" b="1" dirty="0" err="1" smtClean="0"/>
              <a:t>mas</a:t>
            </a:r>
            <a:r>
              <a:rPr lang="en-US" b="1" dirty="0" smtClean="0"/>
              <a:t> </a:t>
            </a:r>
            <a:r>
              <a:rPr lang="en-US" b="1" dirty="0" err="1" smtClean="0"/>
              <a:t>importante</a:t>
            </a:r>
            <a:r>
              <a:rPr lang="en-US" b="1" dirty="0" smtClean="0"/>
              <a:t> en el </a:t>
            </a:r>
            <a:r>
              <a:rPr lang="en-US" b="1" dirty="0" err="1" smtClean="0"/>
              <a:t>modelo</a:t>
            </a:r>
            <a:r>
              <a:rPr lang="en-US" b="1" dirty="0" smtClean="0"/>
              <a:t> TCP/IP</a:t>
            </a:r>
            <a:endParaRPr lang="en-US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6009" y="1794233"/>
            <a:ext cx="63246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25511" y="3450355"/>
            <a:ext cx="65913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4. Virtual Circuit Setup. TCP</a:t>
            </a:r>
            <a:endParaRPr lang="en-US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0524" y="1463777"/>
            <a:ext cx="61436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4. UDP</a:t>
            </a:r>
            <a:endParaRPr lang="en-US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1689920"/>
            <a:ext cx="6162675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4. </a:t>
            </a:r>
            <a:r>
              <a:rPr lang="en-US" dirty="0" err="1" smtClean="0"/>
              <a:t>Puertos</a:t>
            </a:r>
            <a:endParaRPr lang="en-US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0" y="2005013"/>
            <a:ext cx="62865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4. </a:t>
            </a:r>
            <a:r>
              <a:rPr lang="en-US" dirty="0" err="1" smtClean="0"/>
              <a:t>Puertos</a:t>
            </a:r>
            <a:endParaRPr lang="en-US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1573" y="1325665"/>
            <a:ext cx="6305550" cy="279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84440" y="4119409"/>
            <a:ext cx="4859440" cy="24704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64" y="66675"/>
            <a:ext cx="6932680" cy="651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Nivel</a:t>
            </a:r>
            <a:r>
              <a:rPr lang="en-US" dirty="0" smtClean="0"/>
              <a:t> 3. Network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963561" y="5692877"/>
            <a:ext cx="7489339" cy="875025"/>
          </a:xfrm>
        </p:spPr>
        <p:txBody>
          <a:bodyPr/>
          <a:lstStyle/>
          <a:p>
            <a:r>
              <a:rPr lang="en-US" dirty="0" smtClean="0"/>
              <a:t>IP </a:t>
            </a:r>
            <a:r>
              <a:rPr lang="en-US" dirty="0" err="1" smtClean="0"/>
              <a:t>es</a:t>
            </a:r>
            <a:r>
              <a:rPr lang="en-US" dirty="0" smtClean="0"/>
              <a:t> el </a:t>
            </a:r>
            <a:r>
              <a:rPr lang="en-US" dirty="0" err="1" smtClean="0"/>
              <a:t>protocolo</a:t>
            </a:r>
            <a:r>
              <a:rPr lang="en-US" dirty="0" smtClean="0"/>
              <a:t>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importante</a:t>
            </a:r>
            <a:r>
              <a:rPr lang="en-US" dirty="0" smtClean="0"/>
              <a:t> en </a:t>
            </a:r>
            <a:r>
              <a:rPr lang="en-US" dirty="0" err="1" smtClean="0"/>
              <a:t>Nivel</a:t>
            </a:r>
            <a:r>
              <a:rPr lang="en-US" dirty="0" smtClean="0"/>
              <a:t> de Red.</a:t>
            </a:r>
            <a:endParaRPr lang="en-US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624013"/>
            <a:ext cx="632460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 smtClean="0">
                <a:latin typeface="Montserrat Bold"/>
                <a:ea typeface="Montserrat Bold"/>
                <a:cs typeface="Montserrat Bold"/>
              </a:rPr>
              <a:t>J. Ignacio Alonso </a:t>
            </a:r>
            <a:r>
              <a:rPr lang="es-ES" sz="3000" dirty="0" err="1" smtClean="0">
                <a:latin typeface="Montserrat Bold"/>
                <a:ea typeface="Montserrat Bold"/>
                <a:cs typeface="Montserrat Bold"/>
              </a:rPr>
              <a:t>Montull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64" y="0"/>
            <a:ext cx="6932680" cy="651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Flecha derecha"/>
          <p:cNvSpPr/>
          <p:nvPr/>
        </p:nvSpPr>
        <p:spPr>
          <a:xfrm>
            <a:off x="486382" y="330740"/>
            <a:ext cx="978408" cy="484632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4" name="3 Flecha derecha"/>
          <p:cNvSpPr/>
          <p:nvPr/>
        </p:nvSpPr>
        <p:spPr>
          <a:xfrm>
            <a:off x="473412" y="5988995"/>
            <a:ext cx="978408" cy="484632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" name="4 Flecha derecha"/>
          <p:cNvSpPr/>
          <p:nvPr/>
        </p:nvSpPr>
        <p:spPr>
          <a:xfrm>
            <a:off x="460442" y="3417650"/>
            <a:ext cx="978408" cy="484632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" name="5 Flecha derecha"/>
          <p:cNvSpPr/>
          <p:nvPr/>
        </p:nvSpPr>
        <p:spPr>
          <a:xfrm>
            <a:off x="437744" y="2101174"/>
            <a:ext cx="978408" cy="484632"/>
          </a:xfrm>
          <a:prstGeom prst="rightArrow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MODELO OSI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2208" y="1752195"/>
            <a:ext cx="645795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9080" y="3714750"/>
            <a:ext cx="641985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OSI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4685499" y="1473313"/>
            <a:ext cx="4195853" cy="5094589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1800" dirty="0" smtClean="0"/>
              <a:t>7 </a:t>
            </a:r>
            <a:r>
              <a:rPr lang="en-US" sz="1800" dirty="0" err="1" smtClean="0"/>
              <a:t>Niveles</a:t>
            </a:r>
            <a:r>
              <a:rPr lang="en-US" sz="1800" dirty="0" smtClean="0"/>
              <a:t> </a:t>
            </a:r>
            <a:r>
              <a:rPr lang="en-US" sz="1800" dirty="0" err="1" smtClean="0"/>
              <a:t>Genericos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 </a:t>
            </a:r>
            <a:r>
              <a:rPr lang="en-US" sz="1800" dirty="0" err="1" smtClean="0"/>
              <a:t>Cada</a:t>
            </a:r>
            <a:r>
              <a:rPr lang="en-US" sz="1800" dirty="0" smtClean="0"/>
              <a:t> </a:t>
            </a:r>
            <a:r>
              <a:rPr lang="en-US" sz="1800" dirty="0" err="1" smtClean="0"/>
              <a:t>nivel</a:t>
            </a:r>
            <a:r>
              <a:rPr lang="en-US" sz="1800" dirty="0" smtClean="0"/>
              <a:t> </a:t>
            </a:r>
            <a:r>
              <a:rPr lang="en-US" sz="1800" dirty="0" err="1" smtClean="0"/>
              <a:t>trata</a:t>
            </a:r>
            <a:r>
              <a:rPr lang="en-US" sz="1800" dirty="0" smtClean="0"/>
              <a:t> la </a:t>
            </a:r>
            <a:r>
              <a:rPr lang="en-US" sz="1800" dirty="0" err="1" smtClean="0"/>
              <a:t>información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modo</a:t>
            </a:r>
            <a:r>
              <a:rPr lang="en-US" sz="1800" dirty="0" smtClean="0"/>
              <a:t> </a:t>
            </a:r>
            <a:r>
              <a:rPr lang="en-US" sz="1800" dirty="0" err="1" smtClean="0"/>
              <a:t>independiente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 Se produce </a:t>
            </a:r>
            <a:r>
              <a:rPr lang="en-US" sz="1800" dirty="0" err="1" smtClean="0"/>
              <a:t>una</a:t>
            </a:r>
            <a:r>
              <a:rPr lang="en-US" sz="1800" dirty="0" smtClean="0"/>
              <a:t> SEGMENTACION de la </a:t>
            </a:r>
            <a:r>
              <a:rPr lang="en-US" sz="1800" dirty="0" err="1" smtClean="0"/>
              <a:t>informacion</a:t>
            </a:r>
            <a:r>
              <a:rPr lang="en-US" sz="1800" dirty="0" smtClean="0"/>
              <a:t> a </a:t>
            </a:r>
            <a:r>
              <a:rPr lang="en-US" sz="1800" dirty="0" err="1" smtClean="0"/>
              <a:t>traves</a:t>
            </a:r>
            <a:r>
              <a:rPr lang="en-US" sz="1800" dirty="0" smtClean="0"/>
              <a:t> del </a:t>
            </a:r>
            <a:r>
              <a:rPr lang="en-US" sz="1800" dirty="0" err="1" smtClean="0"/>
              <a:t>modelo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Cada</a:t>
            </a:r>
            <a:r>
              <a:rPr lang="en-US" sz="1800" dirty="0" smtClean="0"/>
              <a:t> </a:t>
            </a:r>
            <a:r>
              <a:rPr lang="en-US" sz="1800" dirty="0" err="1" smtClean="0"/>
              <a:t>nivel</a:t>
            </a:r>
            <a:r>
              <a:rPr lang="en-US" sz="1800" dirty="0" smtClean="0"/>
              <a:t> </a:t>
            </a:r>
            <a:r>
              <a:rPr lang="en-US" sz="1800" dirty="0" err="1" smtClean="0"/>
              <a:t>añade</a:t>
            </a:r>
            <a:r>
              <a:rPr lang="en-US" sz="1800" dirty="0" smtClean="0"/>
              <a:t> un TAG o </a:t>
            </a:r>
            <a:r>
              <a:rPr lang="en-US" sz="1800" dirty="0" err="1" smtClean="0"/>
              <a:t>marca</a:t>
            </a:r>
            <a:r>
              <a:rPr lang="en-US" sz="1800" dirty="0" smtClean="0"/>
              <a:t> de </a:t>
            </a:r>
            <a:r>
              <a:rPr lang="en-US" sz="1800" dirty="0" err="1" smtClean="0"/>
              <a:t>información</a:t>
            </a:r>
            <a:r>
              <a:rPr lang="en-US" sz="1800" dirty="0" smtClean="0"/>
              <a:t> </a:t>
            </a:r>
            <a:r>
              <a:rPr lang="en-US" sz="1800" dirty="0" err="1" smtClean="0"/>
              <a:t>para</a:t>
            </a:r>
            <a:r>
              <a:rPr lang="en-US" sz="1800" dirty="0" smtClean="0"/>
              <a:t> </a:t>
            </a:r>
            <a:r>
              <a:rPr lang="en-US" sz="1800" dirty="0" err="1" smtClean="0"/>
              <a:t>identificar</a:t>
            </a:r>
            <a:r>
              <a:rPr lang="en-US" sz="1800" dirty="0" smtClean="0"/>
              <a:t> el </a:t>
            </a:r>
            <a:r>
              <a:rPr lang="en-US" sz="1800" dirty="0" err="1" smtClean="0"/>
              <a:t>segmento</a:t>
            </a:r>
            <a:r>
              <a:rPr lang="en-US" sz="1800" dirty="0" smtClean="0"/>
              <a:t> de </a:t>
            </a:r>
            <a:r>
              <a:rPr lang="en-US" sz="1800" dirty="0" err="1" smtClean="0"/>
              <a:t>mensaje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 Los </a:t>
            </a:r>
            <a:r>
              <a:rPr lang="en-US" sz="1800" dirty="0" err="1" smtClean="0"/>
              <a:t>equipos</a:t>
            </a:r>
            <a:r>
              <a:rPr lang="en-US" sz="1800" dirty="0" smtClean="0"/>
              <a:t> de </a:t>
            </a:r>
            <a:r>
              <a:rPr lang="en-US" sz="1800" dirty="0" err="1" smtClean="0"/>
              <a:t>comunicaciones</a:t>
            </a:r>
            <a:r>
              <a:rPr lang="en-US" sz="1800" dirty="0" smtClean="0"/>
              <a:t> y </a:t>
            </a:r>
            <a:r>
              <a:rPr lang="en-US" sz="1800" dirty="0" err="1" smtClean="0"/>
              <a:t>elementos</a:t>
            </a:r>
            <a:r>
              <a:rPr lang="en-US" sz="1800" dirty="0" smtClean="0"/>
              <a:t> de Red de </a:t>
            </a:r>
            <a:r>
              <a:rPr lang="en-US" sz="1800" dirty="0" err="1" smtClean="0"/>
              <a:t>Telecomunicaciones</a:t>
            </a:r>
            <a:r>
              <a:rPr lang="en-US" sz="1800" dirty="0" smtClean="0"/>
              <a:t> </a:t>
            </a:r>
            <a:r>
              <a:rPr lang="en-US" sz="1800" dirty="0" err="1" smtClean="0"/>
              <a:t>tambien</a:t>
            </a:r>
            <a:r>
              <a:rPr lang="en-US" sz="1800" dirty="0" smtClean="0"/>
              <a:t> </a:t>
            </a:r>
            <a:r>
              <a:rPr lang="en-US" sz="1800" dirty="0" err="1" smtClean="0"/>
              <a:t>siguen</a:t>
            </a:r>
            <a:r>
              <a:rPr lang="en-US" sz="1800" dirty="0" smtClean="0"/>
              <a:t> el </a:t>
            </a:r>
            <a:r>
              <a:rPr lang="en-US" sz="1800" dirty="0" err="1" smtClean="0"/>
              <a:t>modelo</a:t>
            </a:r>
            <a:r>
              <a:rPr lang="en-US" sz="1800" dirty="0" smtClean="0"/>
              <a:t> OSI con “EXCEPCIONES”</a:t>
            </a:r>
            <a:endParaRPr lang="en-US" sz="1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344" y="1537241"/>
            <a:ext cx="4105743" cy="413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13"/>
          </p:nvPr>
        </p:nvSpPr>
        <p:spPr>
          <a:xfrm>
            <a:off x="4987058" y="1444130"/>
            <a:ext cx="3767400" cy="5094589"/>
          </a:xfrm>
        </p:spPr>
        <p:txBody>
          <a:bodyPr/>
          <a:lstStyle/>
          <a:p>
            <a:r>
              <a:rPr lang="en-US" dirty="0" smtClean="0"/>
              <a:t> Los </a:t>
            </a:r>
            <a:r>
              <a:rPr lang="en-US" dirty="0" err="1" smtClean="0"/>
              <a:t>niveles</a:t>
            </a:r>
            <a:r>
              <a:rPr lang="en-US" dirty="0" smtClean="0"/>
              <a:t> </a:t>
            </a:r>
            <a:r>
              <a:rPr lang="en-US" dirty="0" err="1" smtClean="0"/>
              <a:t>Criticos</a:t>
            </a:r>
            <a:r>
              <a:rPr lang="en-US" dirty="0" smtClean="0"/>
              <a:t> son los 4 </a:t>
            </a:r>
            <a:r>
              <a:rPr lang="en-US" dirty="0" err="1" smtClean="0"/>
              <a:t>primeros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Fisico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Enlace </a:t>
            </a:r>
          </a:p>
          <a:p>
            <a:endParaRPr lang="en-US" dirty="0" smtClean="0"/>
          </a:p>
          <a:p>
            <a:r>
              <a:rPr lang="en-US" dirty="0" smtClean="0"/>
              <a:t> Red</a:t>
            </a:r>
          </a:p>
          <a:p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 err="1" smtClean="0"/>
              <a:t>Transporte</a:t>
            </a:r>
            <a:endParaRPr lang="en-US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130" y="1812958"/>
            <a:ext cx="4567994" cy="388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OSI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0586" y="1700922"/>
            <a:ext cx="63055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OSI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681163"/>
            <a:ext cx="63341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2628</TotalTime>
  <Words>639</Words>
  <Application>Microsoft Office PowerPoint</Application>
  <PresentationFormat>Presentación en pantalla (4:3)</PresentationFormat>
  <Paragraphs>130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Desdemona template</vt:lpstr>
      <vt:lpstr>NETWORKING 4 Marzo 2021</vt:lpstr>
      <vt:lpstr>El Modelo OSI</vt:lpstr>
      <vt:lpstr>Diapositiva 3</vt:lpstr>
      <vt:lpstr>Diapositiva 4</vt:lpstr>
      <vt:lpstr>MODELO OSI</vt:lpstr>
      <vt:lpstr>Modelo OSI</vt:lpstr>
      <vt:lpstr>Diapositiva 7</vt:lpstr>
      <vt:lpstr>Modelo OSI</vt:lpstr>
      <vt:lpstr>Modelo OSI</vt:lpstr>
      <vt:lpstr>Modelo Osi. Encapsulamiento (Modelo TCP)</vt:lpstr>
      <vt:lpstr>Nivel 7. Aplicacion</vt:lpstr>
      <vt:lpstr>Nivel 6. Presentación</vt:lpstr>
      <vt:lpstr>Nivel 5. Sesion</vt:lpstr>
      <vt:lpstr>Nivel 4. Transporte</vt:lpstr>
      <vt:lpstr>Nivel 3. Nivel de RED</vt:lpstr>
      <vt:lpstr>Nivel 2. Nivel de Enlace (Data link)</vt:lpstr>
      <vt:lpstr>Nivel 1. Nivel Fisico</vt:lpstr>
      <vt:lpstr>Modelo OSI</vt:lpstr>
      <vt:lpstr>Preguntas. Homework</vt:lpstr>
      <vt:lpstr>Preguntas. Homework</vt:lpstr>
      <vt:lpstr>OSI y TCP</vt:lpstr>
      <vt:lpstr>Protocolos TCP/IP nivel 7</vt:lpstr>
      <vt:lpstr>TCP/IP nivel 7</vt:lpstr>
      <vt:lpstr>Nivels 6 y 5 en TCP/IP</vt:lpstr>
      <vt:lpstr>Transporte. Nivel 4</vt:lpstr>
      <vt:lpstr>Nivel 4. Virtual Circuit Setup. TCP</vt:lpstr>
      <vt:lpstr>Nivel 4. UDP</vt:lpstr>
      <vt:lpstr>Nivel 4. Puertos</vt:lpstr>
      <vt:lpstr>Nivel 4. Puertos</vt:lpstr>
      <vt:lpstr>Nivel 3. Network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Administrador</cp:lastModifiedBy>
  <cp:revision>25</cp:revision>
  <dcterms:modified xsi:type="dcterms:W3CDTF">2021-03-05T10:42:56Z</dcterms:modified>
</cp:coreProperties>
</file>